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4"/>
  </p:notesMasterIdLst>
  <p:handoutMasterIdLst>
    <p:handoutMasterId r:id="rId15"/>
  </p:handoutMasterIdLst>
  <p:sldIdLst>
    <p:sldId id="348" r:id="rId3"/>
    <p:sldId id="392" r:id="rId4"/>
    <p:sldId id="397" r:id="rId5"/>
    <p:sldId id="393" r:id="rId6"/>
    <p:sldId id="378" r:id="rId7"/>
    <p:sldId id="400" r:id="rId8"/>
    <p:sldId id="401" r:id="rId9"/>
    <p:sldId id="402" r:id="rId10"/>
    <p:sldId id="403" r:id="rId11"/>
    <p:sldId id="399" r:id="rId12"/>
    <p:sldId id="330" r:id="rId13"/>
  </p:sldIdLst>
  <p:sldSz cx="9144000" cy="6858000" type="screen4x3"/>
  <p:notesSz cx="6742113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8" userDrawn="1">
          <p15:clr>
            <a:srgbClr val="F26B43"/>
          </p15:clr>
        </p15:guide>
        <p15:guide id="2" orient="horz" pos="3952" userDrawn="1">
          <p15:clr>
            <a:srgbClr val="F26B43"/>
          </p15:clr>
        </p15:guide>
        <p15:guide id="3" pos="453" userDrawn="1">
          <p15:clr>
            <a:srgbClr val="5ACBF0"/>
          </p15:clr>
        </p15:guide>
        <p15:guide id="4" pos="2449" userDrawn="1">
          <p15:clr>
            <a:srgbClr val="5ACBF0"/>
          </p15:clr>
        </p15:guide>
        <p15:guide id="5" pos="5602" userDrawn="1">
          <p15:clr>
            <a:srgbClr val="F26B43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7FADC0"/>
    <a:srgbClr val="DDDDDD"/>
    <a:srgbClr val="080808"/>
    <a:srgbClr val="F8F8F8"/>
    <a:srgbClr val="662046"/>
    <a:srgbClr val="70A489"/>
    <a:srgbClr val="FF0000"/>
    <a:srgbClr val="2B3861"/>
    <a:srgbClr val="642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6" y="102"/>
      </p:cViewPr>
      <p:guideLst>
        <p:guide pos="158"/>
        <p:guide orient="horz" pos="3952"/>
        <p:guide pos="453"/>
        <p:guide pos="2449"/>
        <p:guide pos="56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DFB70-350A-44A4-8AE2-0441F13840C3}" type="datetime1">
              <a:rPr lang="nl-BE" smtClean="0"/>
              <a:t>16/01/2024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21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8971" y="9377321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69C4-4F77-469E-ABF8-39BB46CC59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6485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55F59-6F1B-45DE-B8CB-3DD67F5FB919}" type="datetime1">
              <a:rPr lang="nl-BE" smtClean="0"/>
              <a:t>16/01/2024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751223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21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E5F88-AA4A-4DF9-AE5B-CE477B82E5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983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2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tekstpos1 calibri 20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0" y="1503147"/>
            <a:ext cx="4484687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425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tekstpos1 calibri 20 opsomming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00" y="1503147"/>
            <a:ext cx="4710120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9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 tekstpos 2 Calibri20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9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6580" y="1503147"/>
            <a:ext cx="4484687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29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 tekstpos 2 Calibri20 opsomming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6581" y="1503147"/>
            <a:ext cx="4710120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6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992851" y="6056728"/>
            <a:ext cx="3935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rgbClr val="005B82"/>
                </a:solidFill>
              </a:defRPr>
            </a:lvl1pPr>
          </a:lstStyle>
          <a:p>
            <a:fld id="{987938AA-1435-49E0-BD09-3D88DA438EC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4296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2 tekstkol Calibri20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1" y="1503147"/>
            <a:ext cx="2888580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96580" y="1503147"/>
            <a:ext cx="4484687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09427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2 tekstkol Calibri 20 opsomming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6581" y="1503147"/>
            <a:ext cx="4710120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0" y="1503147"/>
            <a:ext cx="2955017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8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8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tekstpos1 calibri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0" y="1503147"/>
            <a:ext cx="4484687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8463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tekstpos1 calibri 20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00" y="1503147"/>
            <a:ext cx="4710120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 tekstpos 2 Calibri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9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6580" y="1503147"/>
            <a:ext cx="4484687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33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 tekstpos 2 Calibri20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6581" y="1503147"/>
            <a:ext cx="4710120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2 tekstkol Calibri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1" y="1503147"/>
            <a:ext cx="2888580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96580" y="1503147"/>
            <a:ext cx="4484687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47599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2 tekstkol Calibri 20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6581" y="1503147"/>
            <a:ext cx="4710120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0" y="1503147"/>
            <a:ext cx="2955017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73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8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9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834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744685"/>
            <a:ext cx="7886700" cy="243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0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6" r:id="rId3"/>
    <p:sldLayoutId id="2147483674" r:id="rId4"/>
    <p:sldLayoutId id="2147483673" r:id="rId5"/>
    <p:sldLayoutId id="2147483677" r:id="rId6"/>
    <p:sldLayoutId id="2147483678" r:id="rId7"/>
    <p:sldLayoutId id="214748366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834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744685"/>
            <a:ext cx="7886700" cy="243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7926091" y="5996801"/>
            <a:ext cx="964734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985406C2-42A1-4ACB-95F2-AAA964C41A9C}" type="slidenum">
              <a:rPr lang="nl-BE" smtClean="0">
                <a:solidFill>
                  <a:srgbClr val="005B82"/>
                </a:solidFill>
              </a:rPr>
              <a:pPr algn="r"/>
              <a:t>‹nr.›</a:t>
            </a:fld>
            <a:endParaRPr lang="nl-BE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6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664797"/>
          </a:xfrm>
        </p:spPr>
        <p:txBody>
          <a:bodyPr/>
          <a:lstStyle/>
          <a:p>
            <a:r>
              <a:rPr lang="nl-BE" sz="2400" dirty="0"/>
              <a:t>PROJECT  HULSHOUT</a:t>
            </a:r>
            <a:br>
              <a:rPr lang="nl-BE" sz="2400" dirty="0"/>
            </a:b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720000" y="1503147"/>
            <a:ext cx="7123234" cy="4899025"/>
          </a:xfrm>
        </p:spPr>
        <p:txBody>
          <a:bodyPr/>
          <a:lstStyle/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r>
              <a:rPr lang="nl-BE" dirty="0"/>
              <a:t>HULSHOUT</a:t>
            </a:r>
          </a:p>
          <a:p>
            <a:pPr algn="ctr"/>
            <a:r>
              <a:rPr lang="nl-BE" dirty="0"/>
              <a:t>	WEG- EN RIOLERINGSWERKEN PLANTSOENENSTRAAT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81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"/>
          <p:cNvSpPr txBox="1">
            <a:spLocks noGrp="1"/>
          </p:cNvSpPr>
          <p:nvPr>
            <p:ph idx="4294967295"/>
          </p:nvPr>
        </p:nvSpPr>
        <p:spPr>
          <a:xfrm>
            <a:off x="720000" y="1375102"/>
            <a:ext cx="7886700" cy="4898698"/>
          </a:xfrm>
          <a:prstGeom prst="rect">
            <a:avLst/>
          </a:prstGeom>
          <a:noFill/>
        </p:spPr>
        <p:txBody>
          <a:bodyPr wrap="square" lIns="0" numCol="1" rtlCol="0"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OVERZICHTSPLAN ONTWERP</a:t>
            </a:r>
          </a:p>
        </p:txBody>
      </p:sp>
      <p:pic>
        <p:nvPicPr>
          <p:cNvPr id="4" name="Afbeelding 3" descr="Afbeelding met tekening, schets&#10;&#10;Automatisch gegenereerde beschrijving">
            <a:extLst>
              <a:ext uri="{FF2B5EF4-FFF2-40B4-BE49-F238E27FC236}">
                <a16:creationId xmlns:a16="http://schemas.microsoft.com/office/drawing/2014/main" id="{B9576ED4-DB30-1A11-2628-F3917963F9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31610" r="1835" b="29080"/>
          <a:stretch/>
        </p:blipFill>
        <p:spPr>
          <a:xfrm>
            <a:off x="67112" y="2239862"/>
            <a:ext cx="8909108" cy="25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3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te afbeelding met vraagteke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balk"/>
          <p:cNvSpPr>
            <a:spLocks noChangeAspect="1"/>
          </p:cNvSpPr>
          <p:nvPr/>
        </p:nvSpPr>
        <p:spPr>
          <a:xfrm>
            <a:off x="252000" y="270185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nl-BE" sz="2400" dirty="0"/>
              <a:t>VRAGEN</a:t>
            </a:r>
          </a:p>
        </p:txBody>
      </p:sp>
      <p:pic>
        <p:nvPicPr>
          <p:cNvPr id="9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20" y="489763"/>
            <a:ext cx="900000" cy="4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3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664797"/>
          </a:xfrm>
        </p:spPr>
        <p:txBody>
          <a:bodyPr/>
          <a:lstStyle/>
          <a:p>
            <a:r>
              <a:rPr lang="nl-BE" sz="2400" dirty="0"/>
              <a:t>DOELSTELLINGEN PROJECT</a:t>
            </a:r>
            <a:br>
              <a:rPr lang="nl-BE" sz="2400" dirty="0"/>
            </a:b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720000" y="1503147"/>
            <a:ext cx="7123234" cy="4899025"/>
          </a:xfrm>
        </p:spPr>
        <p:txBody>
          <a:bodyPr/>
          <a:lstStyle/>
          <a:p>
            <a:r>
              <a:rPr lang="nl-BE" dirty="0"/>
              <a:t>AANLEG VAN EEN GESCHEIDEN RIOLERINGSSTELSEL</a:t>
            </a:r>
          </a:p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Vuilwater en regenwater van elkaar scheiden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Vuilwaterriolering : onder de nieuwe rijbaan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Noodzaak van het voorzien van 1 pompstation ( + persleiding) om aansluiting te maken op bestaande riolering in Stationsstraat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418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664797"/>
          </a:xfrm>
        </p:spPr>
        <p:txBody>
          <a:bodyPr/>
          <a:lstStyle/>
          <a:p>
            <a:r>
              <a:rPr lang="nl-BE" sz="2400" dirty="0"/>
              <a:t>DOELSTELLINGEN PROJECT</a:t>
            </a:r>
            <a:br>
              <a:rPr lang="nl-BE" sz="2400" dirty="0"/>
            </a:b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720000" y="1503147"/>
            <a:ext cx="7123234" cy="4899025"/>
          </a:xfrm>
        </p:spPr>
        <p:txBody>
          <a:bodyPr/>
          <a:lstStyle/>
          <a:p>
            <a:r>
              <a:rPr lang="nl-BE" dirty="0"/>
              <a:t>AANLEG VAN EEN GESCHEIDEN RIOLERINGSSTELSEL</a:t>
            </a:r>
          </a:p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Regenwater :   wettelijke verplichting om maximaal in te zetten op infiltratie 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/>
              <a:t>Grachten : woningen + wegenis : 1zijde.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/>
              <a:t>Ondergrondse riolering onder de rijbaan waar geen ruimte voor gracht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 err="1"/>
              <a:t>Grasdallen</a:t>
            </a:r>
            <a:r>
              <a:rPr lang="nl-BE" dirty="0"/>
              <a:t> naast kantstrook rijbaan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 err="1"/>
              <a:t>Poreuse</a:t>
            </a:r>
            <a:r>
              <a:rPr lang="nl-BE" dirty="0"/>
              <a:t> waterdoorlatende betonstraatstenen : opritten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/>
              <a:t>Keuzes in functie van beschikbare breedte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970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664797"/>
          </a:xfrm>
        </p:spPr>
        <p:txBody>
          <a:bodyPr/>
          <a:lstStyle/>
          <a:p>
            <a:r>
              <a:rPr lang="nl-BE" sz="2400" dirty="0"/>
              <a:t>DOELSTELLINGEN PROJECT</a:t>
            </a:r>
            <a:br>
              <a:rPr lang="nl-BE" sz="2400" dirty="0"/>
            </a:b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720000" y="1503147"/>
            <a:ext cx="7123234" cy="4899025"/>
          </a:xfrm>
        </p:spPr>
        <p:txBody>
          <a:bodyPr/>
          <a:lstStyle/>
          <a:p>
            <a:r>
              <a:rPr lang="nl-BE" dirty="0"/>
              <a:t>VERNIEUWEN RIJBAAN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Aanleg van riolering noodzaakt </a:t>
            </a:r>
            <a:r>
              <a:rPr lang="nl-BE" dirty="0" err="1"/>
              <a:t>opbraak</a:t>
            </a:r>
            <a:r>
              <a:rPr lang="nl-BE" dirty="0"/>
              <a:t> en vernieuwing rijbaan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Wegenis wordt volledig vernieuwd</a:t>
            </a:r>
          </a:p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346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"/>
          <p:cNvSpPr txBox="1">
            <a:spLocks noGrp="1"/>
          </p:cNvSpPr>
          <p:nvPr>
            <p:ph idx="4294967295"/>
          </p:nvPr>
        </p:nvSpPr>
        <p:spPr>
          <a:xfrm>
            <a:off x="720000" y="1375102"/>
            <a:ext cx="7886700" cy="4898698"/>
          </a:xfrm>
          <a:prstGeom prst="rect">
            <a:avLst/>
          </a:prstGeom>
          <a:noFill/>
        </p:spPr>
        <p:txBody>
          <a:bodyPr wrap="square" lIns="0" numCol="1" rtlCol="0"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PLANTSOENENSTRAAT - TDP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BB4A628-C398-27B2-C64F-1C42F99A4F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24242" r="20367" b="18236"/>
          <a:stretch/>
        </p:blipFill>
        <p:spPr>
          <a:xfrm>
            <a:off x="973122" y="1763424"/>
            <a:ext cx="6342077" cy="37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4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"/>
          <p:cNvSpPr txBox="1">
            <a:spLocks noGrp="1"/>
          </p:cNvSpPr>
          <p:nvPr>
            <p:ph idx="4294967295"/>
          </p:nvPr>
        </p:nvSpPr>
        <p:spPr>
          <a:xfrm>
            <a:off x="720000" y="1375102"/>
            <a:ext cx="7886700" cy="4898698"/>
          </a:xfrm>
          <a:prstGeom prst="rect">
            <a:avLst/>
          </a:prstGeom>
          <a:noFill/>
        </p:spPr>
        <p:txBody>
          <a:bodyPr wrap="square" lIns="0" numCol="1" rtlCol="0"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PLANTSOENENSTRAAT - TDP</a:t>
            </a:r>
          </a:p>
        </p:txBody>
      </p:sp>
      <p:pic>
        <p:nvPicPr>
          <p:cNvPr id="6" name="Afbeelding 5" descr="Afbeelding met tekst, schets, tekening, diagram&#10;&#10;Automatisch gegenereerde beschrijving">
            <a:extLst>
              <a:ext uri="{FF2B5EF4-FFF2-40B4-BE49-F238E27FC236}">
                <a16:creationId xmlns:a16="http://schemas.microsoft.com/office/drawing/2014/main" id="{62B60E5B-7700-953E-A53D-865DA0E416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24242" r="18532" b="22074"/>
          <a:stretch/>
        </p:blipFill>
        <p:spPr>
          <a:xfrm>
            <a:off x="906010" y="1763424"/>
            <a:ext cx="6543413" cy="34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3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"/>
          <p:cNvSpPr txBox="1">
            <a:spLocks noGrp="1"/>
          </p:cNvSpPr>
          <p:nvPr>
            <p:ph idx="4294967295"/>
          </p:nvPr>
        </p:nvSpPr>
        <p:spPr>
          <a:xfrm>
            <a:off x="720000" y="1375102"/>
            <a:ext cx="7886700" cy="4898698"/>
          </a:xfrm>
          <a:prstGeom prst="rect">
            <a:avLst/>
          </a:prstGeom>
          <a:noFill/>
        </p:spPr>
        <p:txBody>
          <a:bodyPr wrap="square" lIns="0" numCol="1" rtlCol="0"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PLANTSOENENSTRAAT - TDP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A796C7-F901-0E08-C326-7CF080BE5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t="20323" r="4312" b="23891"/>
          <a:stretch/>
        </p:blipFill>
        <p:spPr>
          <a:xfrm>
            <a:off x="1065402" y="1510018"/>
            <a:ext cx="7684315" cy="36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"/>
          <p:cNvSpPr txBox="1">
            <a:spLocks noGrp="1"/>
          </p:cNvSpPr>
          <p:nvPr>
            <p:ph idx="4294967295"/>
          </p:nvPr>
        </p:nvSpPr>
        <p:spPr>
          <a:xfrm>
            <a:off x="720000" y="1375102"/>
            <a:ext cx="7886700" cy="4898698"/>
          </a:xfrm>
          <a:prstGeom prst="rect">
            <a:avLst/>
          </a:prstGeom>
          <a:noFill/>
        </p:spPr>
        <p:txBody>
          <a:bodyPr wrap="square" lIns="0" numCol="1" rtlCol="0"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PLANTSOENENSTRAAT – detail ontwerp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309CC4-7CB7-2530-E4F9-5F040AD4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" t="8907" r="2752" b="9360"/>
          <a:stretch/>
        </p:blipFill>
        <p:spPr>
          <a:xfrm>
            <a:off x="222308" y="1375102"/>
            <a:ext cx="8699383" cy="52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"/>
          <p:cNvSpPr txBox="1">
            <a:spLocks noGrp="1"/>
          </p:cNvSpPr>
          <p:nvPr>
            <p:ph idx="4294967295"/>
          </p:nvPr>
        </p:nvSpPr>
        <p:spPr>
          <a:xfrm>
            <a:off x="720000" y="1375102"/>
            <a:ext cx="7886700" cy="4898698"/>
          </a:xfrm>
          <a:prstGeom prst="rect">
            <a:avLst/>
          </a:prstGeom>
          <a:noFill/>
        </p:spPr>
        <p:txBody>
          <a:bodyPr wrap="square" lIns="0" numCol="1" rtlCol="0"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PLANTSOENENSTRAAT – detail ontwerp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656B02E-50E0-10B7-1974-4D014983B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21620" r="7875" b="5143"/>
          <a:stretch/>
        </p:blipFill>
        <p:spPr>
          <a:xfrm>
            <a:off x="268448" y="1593908"/>
            <a:ext cx="8155552" cy="47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00293"/>
      </p:ext>
    </p:extLst>
  </p:cSld>
  <p:clrMapOvr>
    <a:masterClrMapping/>
  </p:clrMapOvr>
</p:sld>
</file>

<file path=ppt/theme/theme1.xml><?xml version="1.0" encoding="utf-8"?>
<a:theme xmlns:a="http://schemas.openxmlformats.org/drawingml/2006/main" name="Antea Group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tea Group met nummering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</Words>
  <Application>Microsoft Office PowerPoint</Application>
  <PresentationFormat>Diavoorstelling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Medium Cond</vt:lpstr>
      <vt:lpstr>Antea Group</vt:lpstr>
      <vt:lpstr>Antea Group met nummering</vt:lpstr>
      <vt:lpstr>PROJECT  HULSHOUT </vt:lpstr>
      <vt:lpstr>DOELSTELLINGEN PROJECT </vt:lpstr>
      <vt:lpstr>DOELSTELLINGEN PROJECT </vt:lpstr>
      <vt:lpstr>DOELSTELLINGEN PROJECT </vt:lpstr>
      <vt:lpstr>PLANTSOENENSTRAAT - TDP</vt:lpstr>
      <vt:lpstr>PLANTSOENENSTRAAT - TDP</vt:lpstr>
      <vt:lpstr>PLANTSOENENSTRAAT - TDP</vt:lpstr>
      <vt:lpstr>PLANTSOENENSTRAAT – detail ontwerp</vt:lpstr>
      <vt:lpstr>PLANTSOENENSTRAAT – detail ontwerp</vt:lpstr>
      <vt:lpstr>OVERZICHTSPLAN ONTWERP</vt:lpstr>
      <vt:lpstr>PowerPoint-presentatie</vt:lpstr>
    </vt:vector>
  </TitlesOfParts>
  <Company>Antea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Vandenbergh Jan</dc:creator>
  <cp:lastModifiedBy>Reusen Koen</cp:lastModifiedBy>
  <cp:revision>238</cp:revision>
  <cp:lastPrinted>2018-10-22T06:58:34Z</cp:lastPrinted>
  <dcterms:created xsi:type="dcterms:W3CDTF">2016-02-12T15:12:20Z</dcterms:created>
  <dcterms:modified xsi:type="dcterms:W3CDTF">2024-01-16T09:08:20Z</dcterms:modified>
</cp:coreProperties>
</file>